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60" r:id="rId6"/>
    <p:sldId id="266" r:id="rId7"/>
    <p:sldId id="263" r:id="rId8"/>
    <p:sldId id="267" r:id="rId9"/>
    <p:sldId id="259" r:id="rId10"/>
    <p:sldId id="268" r:id="rId11"/>
    <p:sldId id="261" r:id="rId12"/>
    <p:sldId id="269" r:id="rId13"/>
    <p:sldId id="262" r:id="rId14"/>
    <p:sldId id="270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44" autoAdjust="0"/>
  </p:normalViewPr>
  <p:slideViewPr>
    <p:cSldViewPr snapToGrid="0" snapToObjects="1">
      <p:cViewPr varScale="1">
        <p:scale>
          <a:sx n="95" d="100"/>
          <a:sy n="95" d="100"/>
        </p:scale>
        <p:origin x="-1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67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F4494-4537-274D-9840-02C5D7ED5168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D8E13-18E6-234B-8975-A723A7AB4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Pythagoras was a Greek mathematician</a:t>
            </a:r>
            <a:r>
              <a:rPr lang="en-US" baseline="0" dirty="0" smtClean="0"/>
              <a:t> who spotted an interesting relationship between triangles and squares.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is this a right angled triangle?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a was 3 cm long and b was 4 cm long, how long would c be?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Area of rectangle = a * b</a:t>
            </a:r>
          </a:p>
          <a:p>
            <a:r>
              <a:rPr lang="en-US" dirty="0" smtClean="0"/>
              <a:t>Area of triangle</a:t>
            </a:r>
            <a:r>
              <a:rPr lang="en-US" baseline="0" dirty="0" smtClean="0"/>
              <a:t> = (a * b)/2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1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What is this shape?</a:t>
            </a:r>
          </a:p>
          <a:p>
            <a:r>
              <a:rPr lang="en-US" baseline="0" dirty="0" smtClean="0"/>
              <a:t>It’s a trapezium, a type of quadrilateral.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8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There are games that people play arranging shapes like this into other shapes or geometric patterns.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Does anyone know the name?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It’s called a </a:t>
            </a:r>
            <a:r>
              <a:rPr lang="en-US" b="1" baseline="0" dirty="0" smtClean="0"/>
              <a:t>tangram</a:t>
            </a:r>
            <a:r>
              <a:rPr lang="en-US" baseline="0" dirty="0" smtClean="0"/>
              <a:t>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Can you define e in terms of the other lengths?</a:t>
            </a:r>
          </a:p>
          <a:p>
            <a:r>
              <a:rPr lang="en-US" b="1" baseline="0" dirty="0" smtClean="0"/>
              <a:t>e = b – a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Can you define f in terms of the other lengths?</a:t>
            </a:r>
          </a:p>
          <a:p>
            <a:r>
              <a:rPr lang="en-US" b="1" baseline="0" dirty="0" smtClean="0"/>
              <a:t>f = b +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8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would the total area of this rectangle be?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Total area = 2b(</a:t>
            </a:r>
            <a:r>
              <a:rPr lang="en-US" b="1" baseline="0" dirty="0" err="1" smtClean="0"/>
              <a:t>a+b</a:t>
            </a:r>
            <a:r>
              <a:rPr lang="en-US" b="1" baseline="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Total area = 2b(</a:t>
            </a:r>
            <a:r>
              <a:rPr lang="en-US" baseline="0" dirty="0" err="1" smtClean="0"/>
              <a:t>a+b</a:t>
            </a:r>
            <a:r>
              <a:rPr lang="en-US" baseline="0" dirty="0" smtClean="0"/>
              <a:t>) = 2ab + 2b</a:t>
            </a:r>
            <a:r>
              <a:rPr lang="en-US" baseline="30000" dirty="0" smtClean="0"/>
              <a:t>2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Blue area = 2ab</a:t>
            </a:r>
          </a:p>
          <a:p>
            <a:r>
              <a:rPr lang="en-US" baseline="0" dirty="0" smtClean="0"/>
              <a:t>Green area = c</a:t>
            </a:r>
            <a:r>
              <a:rPr lang="en-US" baseline="30000" dirty="0" smtClean="0"/>
              <a:t>2</a:t>
            </a:r>
          </a:p>
          <a:p>
            <a:r>
              <a:rPr lang="en-US" baseline="0" dirty="0" smtClean="0"/>
              <a:t>Red area = </a:t>
            </a:r>
            <a:r>
              <a:rPr lang="en-US" baseline="0" dirty="0" err="1" smtClean="0"/>
              <a:t>ef</a:t>
            </a:r>
            <a:r>
              <a:rPr lang="en-US" baseline="0" dirty="0" smtClean="0"/>
              <a:t> = (b-a)(</a:t>
            </a:r>
            <a:r>
              <a:rPr lang="en-US" baseline="0" dirty="0" err="1" smtClean="0"/>
              <a:t>b+a</a:t>
            </a:r>
            <a:r>
              <a:rPr lang="en-US" baseline="0" dirty="0" smtClean="0"/>
              <a:t>) = b</a:t>
            </a:r>
            <a:r>
              <a:rPr lang="en-US" baseline="30000" dirty="0" smtClean="0"/>
              <a:t>2</a:t>
            </a:r>
            <a:r>
              <a:rPr lang="en-US" baseline="0" dirty="0" smtClean="0"/>
              <a:t> – a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b="1" baseline="0" dirty="0" smtClean="0"/>
              <a:t>Now can you use these and the total area you worked out previously to work out c in terms of a &amp; b?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2ab + c</a:t>
            </a:r>
            <a:r>
              <a:rPr lang="en-US" baseline="30000" dirty="0" smtClean="0"/>
              <a:t>2</a:t>
            </a:r>
            <a:r>
              <a:rPr lang="en-US" baseline="0" dirty="0" smtClean="0"/>
              <a:t> + b</a:t>
            </a:r>
            <a:r>
              <a:rPr lang="en-US" baseline="30000" dirty="0" smtClean="0"/>
              <a:t>2</a:t>
            </a:r>
            <a:r>
              <a:rPr lang="en-US" baseline="0" dirty="0" smtClean="0"/>
              <a:t> – a</a:t>
            </a:r>
            <a:r>
              <a:rPr lang="en-US" baseline="30000" dirty="0" smtClean="0"/>
              <a:t>2</a:t>
            </a:r>
            <a:r>
              <a:rPr lang="en-US" baseline="0" dirty="0" smtClean="0"/>
              <a:t> = 2ab + 2b</a:t>
            </a:r>
            <a:r>
              <a:rPr lang="en-US" baseline="30000" dirty="0" smtClean="0"/>
              <a:t>2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</a:t>
            </a:r>
            <a:r>
              <a:rPr lang="en-US" baseline="30000" dirty="0" smtClean="0"/>
              <a:t>2</a:t>
            </a:r>
            <a:r>
              <a:rPr lang="en-US" baseline="0" dirty="0" smtClean="0"/>
              <a:t> + b</a:t>
            </a:r>
            <a:r>
              <a:rPr lang="en-US" baseline="30000" dirty="0" smtClean="0"/>
              <a:t>2</a:t>
            </a:r>
            <a:r>
              <a:rPr lang="en-US" baseline="0" dirty="0" smtClean="0"/>
              <a:t> – a</a:t>
            </a:r>
            <a:r>
              <a:rPr lang="en-US" baseline="30000" dirty="0" smtClean="0"/>
              <a:t>2</a:t>
            </a:r>
            <a:r>
              <a:rPr lang="en-US" baseline="0" dirty="0" smtClean="0"/>
              <a:t> = 2b</a:t>
            </a:r>
            <a:r>
              <a:rPr lang="en-US" baseline="30000" dirty="0" smtClean="0"/>
              <a:t>2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</a:t>
            </a:r>
            <a:r>
              <a:rPr lang="en-US" baseline="30000" dirty="0" smtClean="0"/>
              <a:t>2</a:t>
            </a:r>
            <a:r>
              <a:rPr lang="en-US" baseline="0" dirty="0" smtClean="0"/>
              <a:t> – a</a:t>
            </a:r>
            <a:r>
              <a:rPr lang="en-US" baseline="30000" dirty="0" smtClean="0"/>
              <a:t>2</a:t>
            </a:r>
            <a:r>
              <a:rPr lang="en-US" baseline="0" dirty="0" smtClean="0"/>
              <a:t> = b</a:t>
            </a:r>
            <a:r>
              <a:rPr lang="en-US" baseline="30000" dirty="0" smtClean="0"/>
              <a:t>2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</a:t>
            </a:r>
            <a:r>
              <a:rPr lang="en-US" baseline="30000" dirty="0" smtClean="0"/>
              <a:t>2</a:t>
            </a:r>
            <a:r>
              <a:rPr lang="en-US" baseline="0" dirty="0" smtClean="0"/>
              <a:t> = a</a:t>
            </a:r>
            <a:r>
              <a:rPr lang="en-US" baseline="30000" dirty="0" smtClean="0"/>
              <a:t>2</a:t>
            </a:r>
            <a:r>
              <a:rPr lang="en-US" baseline="0" dirty="0" smtClean="0"/>
              <a:t>  + b</a:t>
            </a:r>
            <a:r>
              <a:rPr lang="en-US" baseline="30000" dirty="0" smtClean="0"/>
              <a:t>2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8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</a:t>
            </a:r>
            <a:r>
              <a:rPr lang="en-US" b="1" baseline="0" dirty="0" smtClean="0"/>
              <a:t> sorts of things might we use Pythagoras’ theorem to help us with?</a:t>
            </a:r>
          </a:p>
          <a:p>
            <a:r>
              <a:rPr lang="en-US" baseline="0" dirty="0" smtClean="0"/>
              <a:t>Engineering &amp; building</a:t>
            </a:r>
          </a:p>
          <a:p>
            <a:r>
              <a:rPr lang="en-US" baseline="0" dirty="0" smtClean="0"/>
              <a:t>Mapping &amp; navigation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8E13-18E6-234B-8975-A723A7AB42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8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0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4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5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0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5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5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6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C1E32-628F-AF40-9F5A-E1777BFAF746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AA56-CD9B-9843-8E14-AE7208E7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Proving</a:t>
            </a:r>
            <a:br>
              <a:rPr lang="en-US" dirty="0" smtClean="0"/>
            </a:br>
            <a:r>
              <a:rPr lang="en-US" dirty="0" smtClean="0"/>
              <a:t>Pythagoras’ Theorem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that ancient Greeks</a:t>
            </a:r>
          </a:p>
          <a:p>
            <a:r>
              <a:rPr lang="en-US" dirty="0" smtClean="0"/>
              <a:t>were pretty good </a:t>
            </a:r>
          </a:p>
          <a:p>
            <a:r>
              <a:rPr lang="en-US" dirty="0" smtClean="0"/>
              <a:t>at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9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1684" y="1604212"/>
            <a:ext cx="6269789" cy="105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948" y="267368"/>
            <a:ext cx="688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Can you work out the area of each triangle?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41684" y="4256507"/>
            <a:ext cx="6269789" cy="105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14948" y="2930358"/>
            <a:ext cx="6269789" cy="105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7239696" y="3168317"/>
            <a:ext cx="840819" cy="59787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>
            <a:off x="7239723" y="1717135"/>
            <a:ext cx="840792" cy="597889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7359796" y="4439365"/>
            <a:ext cx="695031" cy="746405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9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Triangle 24"/>
          <p:cNvSpPr/>
          <p:nvPr/>
        </p:nvSpPr>
        <p:spPr>
          <a:xfrm rot="3583280" flipH="1" flipV="1">
            <a:off x="3259718" y="2026675"/>
            <a:ext cx="3422175" cy="341588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rot="1767048">
            <a:off x="2000770" y="2030634"/>
            <a:ext cx="3422175" cy="341588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1401488" y="4379335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5400000">
            <a:off x="756869" y="2068857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0496" y="4714985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12741" y="2443764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687464" y="4432777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307582" y="2496032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04679" y="777906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640126" y="6067118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60169" y="777906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20" name="Right Triangle 19"/>
          <p:cNvSpPr/>
          <p:nvPr/>
        </p:nvSpPr>
        <p:spPr>
          <a:xfrm rot="16200000" flipH="1">
            <a:off x="1423161" y="3104882"/>
            <a:ext cx="4614066" cy="1252782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flipH="1">
            <a:off x="4356585" y="4372446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rot="16200000" flipH="1">
            <a:off x="4998022" y="2069653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rot="5400000">
            <a:off x="2675942" y="3104879"/>
            <a:ext cx="4614066" cy="1252782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87389" y="2765121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950496" y="184259"/>
            <a:ext cx="75665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Mirror one rectangle to make a larger 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020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4948" y="1657684"/>
            <a:ext cx="7780420" cy="7352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947" y="267368"/>
            <a:ext cx="7686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lines of symmetry does the large rectangle shown have?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767348" y="3529263"/>
            <a:ext cx="7780420" cy="30399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7347" y="2732505"/>
            <a:ext cx="7686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Draw a shape with 4 lines of symmetry?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581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Triangle 24"/>
          <p:cNvSpPr/>
          <p:nvPr/>
        </p:nvSpPr>
        <p:spPr>
          <a:xfrm rot="5400000" flipH="1" flipV="1">
            <a:off x="4659859" y="569157"/>
            <a:ext cx="3422175" cy="341588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rot="5400000">
            <a:off x="4659858" y="586602"/>
            <a:ext cx="3422175" cy="341588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 rot="16200000">
            <a:off x="68185" y="1228077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5400000">
            <a:off x="68184" y="1228077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91911" y="-62873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4189" y="1466943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202665" y="-70737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8889" y="1790108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351522" y="0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111785" y="5009213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3106" y="395148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20" name="Right Triangle 19"/>
          <p:cNvSpPr/>
          <p:nvPr/>
        </p:nvSpPr>
        <p:spPr>
          <a:xfrm rot="10800000">
            <a:off x="497720" y="4705988"/>
            <a:ext cx="4614066" cy="1252782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>
            <a:off x="497719" y="4705988"/>
            <a:ext cx="4614066" cy="1252782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80552" y="4059657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endParaRPr lang="en-US" sz="3600" dirty="0"/>
          </a:p>
        </p:txBody>
      </p:sp>
      <p:sp>
        <p:nvSpPr>
          <p:cNvPr id="21" name="Right Triangle 20"/>
          <p:cNvSpPr/>
          <p:nvPr/>
        </p:nvSpPr>
        <p:spPr>
          <a:xfrm rot="16200000">
            <a:off x="1734042" y="1228078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/>
          <p:cNvSpPr/>
          <p:nvPr/>
        </p:nvSpPr>
        <p:spPr>
          <a:xfrm rot="5400000">
            <a:off x="1734041" y="1228078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34676" y="4355204"/>
            <a:ext cx="2875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Can you work out the area of each set of shapes?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66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4947" y="267368"/>
            <a:ext cx="7686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what you know to express c in terms of a &amp; b.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767348" y="1564105"/>
            <a:ext cx="7780420" cy="50051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58526" y="941648"/>
            <a:ext cx="184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Clue: c</a:t>
            </a:r>
            <a:r>
              <a:rPr lang="en-US" sz="2800" i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i="1" dirty="0" smtClean="0">
                <a:solidFill>
                  <a:srgbClr val="0000FF"/>
                </a:solidFill>
              </a:rPr>
              <a:t> = ?</a:t>
            </a:r>
            <a:endParaRPr lang="en-US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3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2872691" y="2001477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3142" y="2530636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030536" y="3802710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244146" y="2001477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370075" y="748632"/>
            <a:ext cx="3748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Pythagoras’ Theorem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69427" y="4933709"/>
            <a:ext cx="2622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r>
              <a:rPr lang="en-US" sz="36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+ b</a:t>
            </a:r>
            <a:r>
              <a:rPr lang="en-US" sz="36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= c</a:t>
            </a:r>
            <a:r>
              <a:rPr lang="en-US" sz="36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07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4947" y="267368"/>
            <a:ext cx="7686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Homework: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14947" y="1203258"/>
            <a:ext cx="780715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Research Pythagoras and find out something else he is credited with discovering.</a:t>
            </a:r>
          </a:p>
          <a:p>
            <a:endParaRPr lang="en-US" sz="2800" i="1" dirty="0">
              <a:solidFill>
                <a:srgbClr val="0000FF"/>
              </a:solidFill>
            </a:endParaRPr>
          </a:p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Bonus Credit:</a:t>
            </a:r>
          </a:p>
          <a:p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Find an innovative use for Pythagoras’ theorem.  Best use presented at the next class gets bonus credit and a special prize</a:t>
            </a:r>
            <a:r>
              <a:rPr lang="is-IS" sz="2800" i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75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9684" y="1176421"/>
            <a:ext cx="4812632" cy="49062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948" y="267368"/>
            <a:ext cx="688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Pythagoras?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03" y="2046181"/>
            <a:ext cx="1860885" cy="285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3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339833" y="2783184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20284" y="3312343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97678" y="4584417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711288" y="2783184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35789" y="842211"/>
            <a:ext cx="74783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 start with a triangle of a particular type.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9323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9684" y="1176421"/>
            <a:ext cx="4812632" cy="49062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948" y="267368"/>
            <a:ext cx="688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might you see right angled triangles in use?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48" y="2543677"/>
            <a:ext cx="2366211" cy="11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5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 rot="10800000">
            <a:off x="3278496" y="2783184"/>
            <a:ext cx="2955096" cy="1665857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3278496" y="2783184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58947" y="3312343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36341" y="4584417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649951" y="2783184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35789" y="842211"/>
            <a:ext cx="59097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the area of this rectangle?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503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4948" y="1657684"/>
            <a:ext cx="7780420" cy="16042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947" y="267368"/>
            <a:ext cx="7686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formula for the area of a square?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767348" y="4965031"/>
            <a:ext cx="7780420" cy="16042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7347" y="3574715"/>
            <a:ext cx="7686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formula for the area of a rectangle?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883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/>
          <p:cNvSpPr/>
          <p:nvPr/>
        </p:nvSpPr>
        <p:spPr>
          <a:xfrm rot="1767048">
            <a:off x="5629497" y="1633674"/>
            <a:ext cx="3422175" cy="341588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5030215" y="3982375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5400000">
            <a:off x="4385596" y="1671897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9223" y="4318025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41468" y="2046804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316191" y="4035817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309" y="2099072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33406" y="380946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68853" y="5670158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935789" y="842210"/>
            <a:ext cx="27405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Split that rectangle so that we can have two of the original triangles and a new right angled triangle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139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9684" y="1176421"/>
            <a:ext cx="4812632" cy="49062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948" y="267368"/>
            <a:ext cx="688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types of quadrilateral can you name?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22421" y="1590388"/>
            <a:ext cx="1738088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3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en-GB" sz="23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82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/>
          <p:cNvSpPr/>
          <p:nvPr/>
        </p:nvSpPr>
        <p:spPr>
          <a:xfrm rot="1767048">
            <a:off x="5629497" y="1633674"/>
            <a:ext cx="3422175" cy="341588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5030215" y="3982375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5400000">
            <a:off x="4385596" y="1671897"/>
            <a:ext cx="2955096" cy="166585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9223" y="4318025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41468" y="2046804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316191" y="4035817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309" y="2099072"/>
            <a:ext cx="37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057441" y="2693135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33406" y="380946"/>
            <a:ext cx="4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68853" y="5670158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188896" y="380946"/>
            <a:ext cx="427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20" name="Right Triangle 19"/>
          <p:cNvSpPr/>
          <p:nvPr/>
        </p:nvSpPr>
        <p:spPr>
          <a:xfrm rot="16200000" flipH="1">
            <a:off x="5051888" y="2707922"/>
            <a:ext cx="4614066" cy="1252782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" y="1027280"/>
            <a:ext cx="30747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Fill in the gap with another right angled triangle to make another rectangle.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84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543</Words>
  <Application>Microsoft Macintosh PowerPoint</Application>
  <PresentationFormat>On-screen Show (4:3)</PresentationFormat>
  <Paragraphs>118</Paragraphs>
  <Slides>16</Slides>
  <Notes>8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Proving Pythagoras’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Millard</dc:creator>
  <cp:lastModifiedBy>Stephen Millard</cp:lastModifiedBy>
  <cp:revision>14</cp:revision>
  <dcterms:created xsi:type="dcterms:W3CDTF">2016-05-21T10:01:14Z</dcterms:created>
  <dcterms:modified xsi:type="dcterms:W3CDTF">2016-05-21T21:08:52Z</dcterms:modified>
</cp:coreProperties>
</file>